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62" r:id="rId3"/>
    <p:sldId id="291" r:id="rId4"/>
    <p:sldId id="290" r:id="rId5"/>
    <p:sldId id="266" r:id="rId6"/>
    <p:sldId id="264" r:id="rId7"/>
    <p:sldId id="297" r:id="rId8"/>
    <p:sldId id="257" r:id="rId9"/>
    <p:sldId id="283" r:id="rId10"/>
    <p:sldId id="298" r:id="rId11"/>
    <p:sldId id="265" r:id="rId12"/>
    <p:sldId id="270" r:id="rId13"/>
    <p:sldId id="293" r:id="rId14"/>
    <p:sldId id="258" r:id="rId15"/>
    <p:sldId id="287" r:id="rId16"/>
    <p:sldId id="299" r:id="rId17"/>
    <p:sldId id="267" r:id="rId18"/>
    <p:sldId id="269" r:id="rId19"/>
    <p:sldId id="292" r:id="rId20"/>
    <p:sldId id="278" r:id="rId21"/>
    <p:sldId id="294" r:id="rId22"/>
    <p:sldId id="289" r:id="rId23"/>
    <p:sldId id="295" r:id="rId24"/>
    <p:sldId id="288" r:id="rId25"/>
    <p:sldId id="281" r:id="rId26"/>
    <p:sldId id="268" r:id="rId27"/>
    <p:sldId id="282" r:id="rId28"/>
    <p:sldId id="279" r:id="rId29"/>
    <p:sldId id="285" r:id="rId30"/>
    <p:sldId id="296" r:id="rId31"/>
    <p:sldId id="284" r:id="rId32"/>
    <p:sldId id="286" r:id="rId3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2B8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11" d="100"/>
          <a:sy n="111" d="100"/>
        </p:scale>
        <p:origin x="1650" y="6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viewProps" Target="viewProp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3" name="Group 42"/>
          <p:cNvGrpSpPr/>
          <p:nvPr/>
        </p:nvGrpSpPr>
        <p:grpSpPr>
          <a:xfrm>
            <a:off x="-382404" y="0"/>
            <a:ext cx="9932332" cy="6858000"/>
            <a:chOff x="-382404" y="0"/>
            <a:chExt cx="9932332" cy="6858000"/>
          </a:xfrm>
        </p:grpSpPr>
        <p:grpSp>
          <p:nvGrpSpPr>
            <p:cNvPr id="44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0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115" name="Rectangle 114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6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7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1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5" name="Rectangle 84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6" name="Rectangle 85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4" name="Rectangle 11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3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78" name="Rectangle 77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9" name="Rectangle 78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1" name="Rectangle 80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75" name="Rectangle 74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6" name="Rectangle 75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7" name="Rectangle 76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5" name="Freeform 44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Freeform 50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Freeform 51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Hexagon 54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7" name="Hexagon 56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8" name="Freeform 57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Hexagon 58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1" name="Hexagon 60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Hexagon 62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Freeform 67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Freeform 68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6" name="Rectangle 45"/>
          <p:cNvSpPr/>
          <p:nvPr/>
        </p:nvSpPr>
        <p:spPr>
          <a:xfrm>
            <a:off x="4561242" y="-21511"/>
            <a:ext cx="3679116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Rectangle 46"/>
          <p:cNvSpPr/>
          <p:nvPr/>
        </p:nvSpPr>
        <p:spPr>
          <a:xfrm>
            <a:off x="4649096" y="-21511"/>
            <a:ext cx="3505200" cy="231288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733365" y="2708476"/>
            <a:ext cx="3313355" cy="1702160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733365" y="4421080"/>
            <a:ext cx="3309803" cy="1260629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42424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738744" y="1516828"/>
            <a:ext cx="2133600" cy="750981"/>
          </a:xfrm>
        </p:spPr>
        <p:txBody>
          <a:bodyPr anchor="b"/>
          <a:lstStyle>
            <a:lvl1pPr algn="l">
              <a:defRPr sz="2400"/>
            </a:lvl1pPr>
          </a:lstStyle>
          <a:p>
            <a:fld id="{7DBDFD09-4212-48F1-B7D5-FC2E226FA5D3}" type="datetimeFigureOut">
              <a:rPr lang="ru-RU" smtClean="0"/>
              <a:t>17.02.2022</a:t>
            </a:fld>
            <a:endParaRPr lang="ru-RU"/>
          </a:p>
        </p:txBody>
      </p:sp>
      <p:sp>
        <p:nvSpPr>
          <p:cNvPr id="50" name="Rectangle 49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303520" y="5719966"/>
            <a:ext cx="2831592" cy="365125"/>
          </a:xfrm>
        </p:spPr>
        <p:txBody>
          <a:bodyPr>
            <a:normAutofit/>
          </a:bodyPr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649096" y="5719966"/>
            <a:ext cx="643666" cy="365125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fld id="{6DAB6169-7EB3-4A72-904D-6C602E593FE1}" type="slidenum">
              <a:rPr lang="ru-RU" smtClean="0"/>
              <a:t>‹№›</a:t>
            </a:fld>
            <a:endParaRPr lang="ru-RU"/>
          </a:p>
        </p:txBody>
      </p:sp>
      <p:sp>
        <p:nvSpPr>
          <p:cNvPr id="89" name="Rectangle 88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BDFD09-4212-48F1-B7D5-FC2E226FA5D3}" type="datetimeFigureOut">
              <a:rPr lang="ru-RU" smtClean="0"/>
              <a:t>17.02.2022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AB6169-7EB3-4A72-904D-6C602E593FE1}" type="slidenum">
              <a:rPr lang="ru-RU" smtClean="0"/>
              <a:t>‹№›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58645" y="2900829"/>
            <a:ext cx="6637468" cy="1362075"/>
          </a:xfrm>
        </p:spPr>
        <p:txBody>
          <a:bodyPr anchor="b"/>
          <a:lstStyle>
            <a:lvl1pPr algn="l">
              <a:defRPr sz="4000" b="0" cap="none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58645" y="4267200"/>
            <a:ext cx="6637467" cy="1520413"/>
          </a:xfrm>
        </p:spPr>
        <p:txBody>
          <a:bodyPr anchor="t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BDFD09-4212-48F1-B7D5-FC2E226FA5D3}" type="datetimeFigureOut">
              <a:rPr lang="ru-RU" smtClean="0"/>
              <a:t>17.02.2022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AB6169-7EB3-4A72-904D-6C602E593FE1}" type="slidenum">
              <a:rPr lang="ru-RU" smtClean="0"/>
              <a:t>‹№›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BDFD09-4212-48F1-B7D5-FC2E226FA5D3}" type="datetimeFigureOut">
              <a:rPr lang="ru-RU" smtClean="0"/>
              <a:t>17.02.2022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AB6169-7EB3-4A72-904D-6C602E593FE1}" type="slidenum">
              <a:rPr lang="ru-RU" smtClean="0"/>
              <a:t>‹№›</a:t>
            </a:fld>
            <a:endParaRPr lang="ru-RU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042416" y="2313432"/>
            <a:ext cx="3419856" cy="349300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313431"/>
            <a:ext cx="3419856" cy="349300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12111" y="2316009"/>
            <a:ext cx="3057148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41721" y="2974694"/>
            <a:ext cx="3419856" cy="283579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11837" y="2316010"/>
            <a:ext cx="3055717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152" y="2974694"/>
            <a:ext cx="3419856" cy="283579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BDFD09-4212-48F1-B7D5-FC2E226FA5D3}" type="datetimeFigureOut">
              <a:rPr lang="ru-RU" smtClean="0"/>
              <a:t>17.02.2022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AB6169-7EB3-4A72-904D-6C602E593FE1}" type="slidenum">
              <a:rPr lang="ru-RU" smtClean="0"/>
              <a:t>‹№›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BDFD09-4212-48F1-B7D5-FC2E226FA5D3}" type="datetimeFigureOut">
              <a:rPr lang="ru-RU" smtClean="0"/>
              <a:t>17.02.2022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AB6169-7EB3-4A72-904D-6C602E593FE1}" type="slidenum">
              <a:rPr lang="ru-RU" smtClean="0"/>
              <a:t>‹№›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BDFD09-4212-48F1-B7D5-FC2E226FA5D3}" type="datetimeFigureOut">
              <a:rPr lang="ru-RU" smtClean="0"/>
              <a:t>17.02.2022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AB6169-7EB3-4A72-904D-6C602E593FE1}" type="slidenum">
              <a:rPr lang="ru-RU" smtClean="0"/>
              <a:t>‹№›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-382404" y="0"/>
            <a:ext cx="9932332" cy="6858000"/>
            <a:chOff x="-382404" y="0"/>
            <a:chExt cx="9932332" cy="6858000"/>
          </a:xfrm>
        </p:grpSpPr>
        <p:grpSp>
          <p:nvGrpSpPr>
            <p:cNvPr id="45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2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84" name="Rectangle 83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5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6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3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1" name="Rectangle 80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2" name="Rectangle 81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3" name="Rectangle 82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4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78" name="Rectangle 77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9" name="Rectangle 78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0" name="Rectangle 79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75" name="Rectangle 74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6" name="Rectangle 75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7" name="Rectangle 76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7" name="Freeform 46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Freeform 49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Freeform 50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Hexagon 54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Freeform 58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Hexagon 62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Hexagon 67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Hexagon 68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0" name="Freeform 69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1" name="Freeform 70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6" name="Rectangle 45"/>
          <p:cNvSpPr/>
          <p:nvPr/>
        </p:nvSpPr>
        <p:spPr>
          <a:xfrm>
            <a:off x="4561242" y="-21511"/>
            <a:ext cx="3679116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7" name="Rectangle 56"/>
          <p:cNvSpPr/>
          <p:nvPr/>
        </p:nvSpPr>
        <p:spPr>
          <a:xfrm>
            <a:off x="4649096" y="-21510"/>
            <a:ext cx="35052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BDFD09-4212-48F1-B7D5-FC2E226FA5D3}" type="datetimeFigureOut">
              <a:rPr lang="ru-RU" smtClean="0"/>
              <a:t>17.02.2022</a:t>
            </a:fld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AB6169-7EB3-4A72-904D-6C602E593FE1}" type="slidenum">
              <a:rPr lang="ru-RU" smtClean="0"/>
              <a:t>‹№›</a:t>
            </a:fld>
            <a:endParaRPr lang="ru-RU"/>
          </a:p>
        </p:txBody>
      </p:sp>
      <p:sp>
        <p:nvSpPr>
          <p:cNvPr id="58" name="Rectangle 57"/>
          <p:cNvSpPr/>
          <p:nvPr/>
        </p:nvSpPr>
        <p:spPr>
          <a:xfrm>
            <a:off x="905571" y="601883"/>
            <a:ext cx="3562257" cy="564844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45894" y="856527"/>
            <a:ext cx="3090440" cy="5150734"/>
          </a:xfrm>
        </p:spPr>
        <p:txBody>
          <a:bodyPr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61" name="Rectangle 60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641448" y="5724835"/>
            <a:ext cx="3493664" cy="365125"/>
          </a:xfrm>
        </p:spPr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39833" y="2657434"/>
            <a:ext cx="3304572" cy="1463153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36592" y="4136994"/>
            <a:ext cx="3298784" cy="1517904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rgbClr val="42424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-382404" y="0"/>
            <a:ext cx="9932332" cy="6858000"/>
            <a:chOff x="-382404" y="0"/>
            <a:chExt cx="9932332" cy="6858000"/>
          </a:xfrm>
        </p:grpSpPr>
        <p:grpSp>
          <p:nvGrpSpPr>
            <p:cNvPr id="45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5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87" name="Rectangle 86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8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9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6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4" name="Rectangle 83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5" name="Rectangle 84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6" name="Rectangle 85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7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81" name="Rectangle 80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2" name="Rectangle 81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3" name="Rectangle 82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78" name="Rectangle 77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9" name="Rectangle 78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80" name="Rectangle 79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6" name="Freeform 45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" name="Freeform 46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Freeform 49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Hexagon 50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1" name="Hexagon 60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Freeform 62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Hexagon 67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Hexagon 68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0" name="Hexagon 69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1" name="Hexagon 70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2" name="Hexagon 71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3" name="Freeform 72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4" name="Freeform 73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94" name="Rectangle 93"/>
          <p:cNvSpPr/>
          <p:nvPr/>
        </p:nvSpPr>
        <p:spPr>
          <a:xfrm>
            <a:off x="4561242" y="-21511"/>
            <a:ext cx="3679116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1" name="Rectangle 100"/>
          <p:cNvSpPr/>
          <p:nvPr/>
        </p:nvSpPr>
        <p:spPr>
          <a:xfrm>
            <a:off x="4649096" y="-21510"/>
            <a:ext cx="35052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2" name="Rectangle 101"/>
          <p:cNvSpPr/>
          <p:nvPr/>
        </p:nvSpPr>
        <p:spPr>
          <a:xfrm>
            <a:off x="905571" y="601883"/>
            <a:ext cx="3562257" cy="5648445"/>
          </a:xfrm>
          <a:prstGeom prst="rect">
            <a:avLst/>
          </a:prstGeom>
          <a:solidFill>
            <a:srgbClr val="FFFFFF"/>
          </a:solidFill>
          <a:ln w="3175"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5" name="Rectangle 104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34424" y="2660904"/>
            <a:ext cx="3300984" cy="146304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005208" y="693795"/>
            <a:ext cx="3359623" cy="5468112"/>
          </a:xfrm>
        </p:spPr>
        <p:txBody>
          <a:bodyPr/>
          <a:lstStyle>
            <a:lvl1pPr marL="0" indent="0">
              <a:buNone/>
              <a:defRPr sz="3200">
                <a:solidFill>
                  <a:schemeClr val="accent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34630" y="4133088"/>
            <a:ext cx="3300573" cy="1519561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rgbClr val="42424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BDFD09-4212-48F1-B7D5-FC2E226FA5D3}" type="datetimeFigureOut">
              <a:rPr lang="ru-RU" smtClean="0"/>
              <a:t>17.02.2022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641448" y="5724835"/>
            <a:ext cx="3493664" cy="365125"/>
          </a:xfrm>
        </p:spPr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AB6169-7EB3-4A72-904D-6C602E593FE1}" type="slidenum">
              <a:rPr lang="ru-RU" smtClean="0"/>
              <a:t>‹№›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BDFD09-4212-48F1-B7D5-FC2E226FA5D3}" type="datetimeFigureOut">
              <a:rPr lang="ru-RU" smtClean="0"/>
              <a:t>17.02.2022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AB6169-7EB3-4A72-904D-6C602E593FE1}" type="slidenum">
              <a:rPr lang="ru-RU" smtClean="0"/>
              <a:t>‹№›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030147"/>
            <a:ext cx="1484453" cy="4780344"/>
          </a:xfrm>
        </p:spPr>
        <p:txBody>
          <a:bodyPr vert="eaVert" anchor="ctr"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53296" y="1030147"/>
            <a:ext cx="5423704" cy="4780344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BDFD09-4212-48F1-B7D5-FC2E226FA5D3}" type="datetimeFigureOut">
              <a:rPr lang="ru-RU" smtClean="0"/>
              <a:t>17.02.2022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AB6169-7EB3-4A72-904D-6C602E593FE1}" type="slidenum">
              <a:rPr lang="ru-RU" smtClean="0"/>
              <a:t>‹№›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2" name="Group 41"/>
          <p:cNvGrpSpPr/>
          <p:nvPr/>
        </p:nvGrpSpPr>
        <p:grpSpPr>
          <a:xfrm>
            <a:off x="-304800" y="0"/>
            <a:ext cx="9932332" cy="6858000"/>
            <a:chOff x="-382404" y="0"/>
            <a:chExt cx="9932332" cy="6858000"/>
          </a:xfrm>
        </p:grpSpPr>
        <p:grpSp>
          <p:nvGrpSpPr>
            <p:cNvPr id="43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101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113" name="Rectangle 112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4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5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02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110" name="Rectangle 109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1" name="Rectangle 110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2" name="Rectangle 111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03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107" name="Rectangle 106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8" name="Rectangle 107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9" name="Rectangle 108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104" name="Rectangle 103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5" name="Rectangle 104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6" name="Rectangle 105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4" name="Freeform 43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5" name="Freeform 44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6" name="Freeform 45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" name="Freeform 46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Hexagon 49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Hexagon 50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Freeform 54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7" name="Hexagon 56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8" name="Hexagon 57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Hexagon 58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5" name="Hexagon 94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6" name="Hexagon 95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7" name="Hexagon 96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8" name="Hexagon 97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9" name="Freeform 98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0" name="Freeform 99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66" name="Rectangle 65"/>
          <p:cNvSpPr/>
          <p:nvPr/>
        </p:nvSpPr>
        <p:spPr>
          <a:xfrm>
            <a:off x="457200" y="333487"/>
            <a:ext cx="8229600" cy="6185647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0" name="Rectangle 69"/>
          <p:cNvSpPr/>
          <p:nvPr/>
        </p:nvSpPr>
        <p:spPr>
          <a:xfrm>
            <a:off x="4561242" y="-21511"/>
            <a:ext cx="3679116" cy="699244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1" name="Rectangle 70"/>
          <p:cNvSpPr/>
          <p:nvPr/>
        </p:nvSpPr>
        <p:spPr>
          <a:xfrm>
            <a:off x="4649096" y="-21510"/>
            <a:ext cx="35052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43490" y="1027664"/>
            <a:ext cx="7024744" cy="11430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43492" y="2323652"/>
            <a:ext cx="6777317" cy="350897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997388" y="22449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FEFEFE"/>
                </a:solidFill>
              </a:defRPr>
            </a:lvl1pPr>
          </a:lstStyle>
          <a:p>
            <a:fld id="{7DBDFD09-4212-48F1-B7D5-FC2E226FA5D3}" type="datetimeFigureOut">
              <a:rPr lang="ru-RU" smtClean="0"/>
              <a:t>17.02.2022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641448" y="5852160"/>
            <a:ext cx="350215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accent1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649096" y="224491"/>
            <a:ext cx="133215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EFEFE"/>
                </a:solidFill>
              </a:defRPr>
            </a:lvl1pPr>
          </a:lstStyle>
          <a:p>
            <a:fld id="{6DAB6169-7EB3-4A72-904D-6C602E593FE1}" type="slidenum">
              <a:rPr lang="ru-RU" smtClean="0"/>
              <a:t>‹№›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40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27432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640080" indent="-27432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91440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24712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32588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1517904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1719072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192024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121408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8.png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97963" y="4941168"/>
            <a:ext cx="9143999" cy="1691924"/>
          </a:xfrm>
        </p:spPr>
        <p:txBody>
          <a:bodyPr>
            <a:normAutofit fontScale="90000"/>
          </a:bodyPr>
          <a:lstStyle/>
          <a:p>
            <a:pPr algn="ctr"/>
            <a:r>
              <a:rPr lang="uk-UA" sz="4000" b="1" i="1" dirty="0" smtClean="0">
                <a:solidFill>
                  <a:srgbClr val="002060"/>
                </a:solidFill>
              </a:rPr>
              <a:t>Формування мотивації здобувачів освіти до вивчення математики при здобутті робітничих професій</a:t>
            </a:r>
            <a:endParaRPr lang="ru-RU" sz="4000" b="1" i="1" dirty="0">
              <a:solidFill>
                <a:srgbClr val="002060"/>
              </a:solidFill>
            </a:endParaRP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608" y="21658"/>
            <a:ext cx="7252710" cy="47018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733399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1700808"/>
            <a:ext cx="8064896" cy="3193424"/>
          </a:xfrm>
        </p:spPr>
        <p:txBody>
          <a:bodyPr>
            <a:normAutofit fontScale="90000"/>
          </a:bodyPr>
          <a:lstStyle/>
          <a:p>
            <a:pPr algn="r"/>
            <a:r>
              <a:rPr lang="uk-UA" b="1" dirty="0" smtClean="0">
                <a:solidFill>
                  <a:schemeClr val="accent3">
                    <a:lumMod val="75000"/>
                  </a:schemeClr>
                </a:solidFill>
              </a:rPr>
              <a:t>«Розум полягає не тільки в знанні, </a:t>
            </a:r>
            <a:br>
              <a:rPr lang="uk-UA" b="1" dirty="0" smtClean="0">
                <a:solidFill>
                  <a:schemeClr val="accent3">
                    <a:lumMod val="75000"/>
                  </a:schemeClr>
                </a:solidFill>
              </a:rPr>
            </a:br>
            <a:r>
              <a:rPr lang="uk-UA" b="1" dirty="0" smtClean="0">
                <a:solidFill>
                  <a:schemeClr val="accent3">
                    <a:lumMod val="75000"/>
                  </a:schemeClr>
                </a:solidFill>
              </a:rPr>
              <a:t>але й і умінні докласти </a:t>
            </a:r>
            <a:br>
              <a:rPr lang="uk-UA" b="1" dirty="0" smtClean="0">
                <a:solidFill>
                  <a:schemeClr val="accent3">
                    <a:lumMod val="75000"/>
                  </a:schemeClr>
                </a:solidFill>
              </a:rPr>
            </a:br>
            <a:r>
              <a:rPr lang="uk-UA" b="1" dirty="0" smtClean="0">
                <a:solidFill>
                  <a:schemeClr val="accent3">
                    <a:lumMod val="75000"/>
                  </a:schemeClr>
                </a:solidFill>
              </a:rPr>
              <a:t>знання на ділі»</a:t>
            </a:r>
            <a:br>
              <a:rPr lang="uk-UA" b="1" dirty="0" smtClean="0">
                <a:solidFill>
                  <a:schemeClr val="accent3">
                    <a:lumMod val="75000"/>
                  </a:schemeClr>
                </a:solidFill>
              </a:rPr>
            </a:br>
            <a:r>
              <a:rPr lang="uk-UA" b="1" dirty="0" smtClean="0">
                <a:solidFill>
                  <a:schemeClr val="accent3">
                    <a:lumMod val="75000"/>
                  </a:schemeClr>
                </a:solidFill>
              </a:rPr>
              <a:t/>
            </a:r>
            <a:br>
              <a:rPr lang="uk-UA" b="1" dirty="0" smtClean="0">
                <a:solidFill>
                  <a:schemeClr val="accent3">
                    <a:lumMod val="75000"/>
                  </a:schemeClr>
                </a:solidFill>
              </a:rPr>
            </a:br>
            <a:r>
              <a:rPr lang="uk-UA" sz="3100" b="1" dirty="0" smtClean="0">
                <a:solidFill>
                  <a:schemeClr val="accent3">
                    <a:lumMod val="75000"/>
                  </a:schemeClr>
                </a:solidFill>
              </a:rPr>
              <a:t>Аристотель</a:t>
            </a:r>
            <a:r>
              <a:rPr lang="uk-UA" b="1" dirty="0">
                <a:solidFill>
                  <a:schemeClr val="accent3">
                    <a:lumMod val="75000"/>
                  </a:schemeClr>
                </a:solidFill>
              </a:rPr>
              <a:t/>
            </a:r>
            <a:br>
              <a:rPr lang="uk-UA" b="1" dirty="0">
                <a:solidFill>
                  <a:schemeClr val="accent3">
                    <a:lumMod val="75000"/>
                  </a:schemeClr>
                </a:solidFill>
              </a:rPr>
            </a:br>
            <a:endParaRPr lang="ru-RU" b="1" dirty="0">
              <a:solidFill>
                <a:schemeClr val="accent3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374698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55576" y="980728"/>
            <a:ext cx="7704856" cy="1368152"/>
          </a:xfrm>
        </p:spPr>
        <p:txBody>
          <a:bodyPr>
            <a:normAutofit fontScale="90000"/>
          </a:bodyPr>
          <a:lstStyle/>
          <a:p>
            <a:pPr algn="ctr"/>
            <a:r>
              <a:rPr lang="uk-UA" b="1" dirty="0" smtClean="0">
                <a:solidFill>
                  <a:schemeClr val="tx1"/>
                </a:solidFill>
              </a:rPr>
              <a:t>ДНЗ «Богуславський ЦПТО»</a:t>
            </a:r>
            <a:br>
              <a:rPr lang="uk-UA" b="1" dirty="0" smtClean="0">
                <a:solidFill>
                  <a:schemeClr val="tx1"/>
                </a:solidFill>
              </a:rPr>
            </a:br>
            <a:r>
              <a:rPr lang="uk-UA" sz="2700" dirty="0" smtClean="0">
                <a:solidFill>
                  <a:schemeClr val="tx1"/>
                </a:solidFill>
              </a:rPr>
              <a:t>здійснює підготовку здобувачів освіти за професіями:</a:t>
            </a:r>
            <a:endParaRPr lang="ru-RU" sz="49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43608" y="2708920"/>
            <a:ext cx="6777317" cy="3508977"/>
          </a:xfrm>
        </p:spPr>
        <p:txBody>
          <a:bodyPr/>
          <a:lstStyle/>
          <a:p>
            <a:r>
              <a:rPr lang="uk-UA" b="1" dirty="0" smtClean="0"/>
              <a:t>Штукатур, лицювальник-плиточник, маляр;</a:t>
            </a:r>
          </a:p>
          <a:p>
            <a:r>
              <a:rPr lang="uk-UA" b="1" dirty="0" smtClean="0"/>
              <a:t>Кухар,</a:t>
            </a:r>
            <a:r>
              <a:rPr lang="uk-UA" b="1" dirty="0"/>
              <a:t> </a:t>
            </a:r>
            <a:r>
              <a:rPr lang="uk-UA" b="1" dirty="0" smtClean="0"/>
              <a:t>кондитер;</a:t>
            </a:r>
          </a:p>
          <a:p>
            <a:r>
              <a:rPr lang="uk-UA" b="1" dirty="0" smtClean="0"/>
              <a:t>Кухар, офіціант, бармен;</a:t>
            </a:r>
          </a:p>
          <a:p>
            <a:r>
              <a:rPr lang="uk-UA" b="1" dirty="0" smtClean="0"/>
              <a:t>Слюсар з ремонту колісних транспортних засобів, водій автотранспортних засобів категорії «В» і «С».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0722034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27584" y="836712"/>
            <a:ext cx="7416824" cy="1143000"/>
          </a:xfrm>
        </p:spPr>
        <p:txBody>
          <a:bodyPr>
            <a:normAutofit fontScale="90000"/>
          </a:bodyPr>
          <a:lstStyle/>
          <a:p>
            <a:pPr algn="ctr"/>
            <a:r>
              <a:rPr lang="uk-UA" b="1" dirty="0" smtClean="0">
                <a:solidFill>
                  <a:schemeClr val="tx1"/>
                </a:solidFill>
              </a:rPr>
              <a:t>Задачі практичного змісту виконують функції: </a:t>
            </a:r>
            <a:endParaRPr lang="ru-RU" b="1" dirty="0">
              <a:solidFill>
                <a:schemeClr val="tx1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11560" y="2492896"/>
            <a:ext cx="7704856" cy="3744416"/>
          </a:xfrm>
        </p:spPr>
        <p:txBody>
          <a:bodyPr/>
          <a:lstStyle/>
          <a:p>
            <a:r>
              <a:rPr lang="uk-UA" b="1" dirty="0" smtClean="0">
                <a:solidFill>
                  <a:schemeClr val="tx1"/>
                </a:solidFill>
              </a:rPr>
              <a:t>Показують </a:t>
            </a:r>
            <a:r>
              <a:rPr lang="uk-UA" b="1" dirty="0" err="1" smtClean="0">
                <a:solidFill>
                  <a:schemeClr val="tx1"/>
                </a:solidFill>
              </a:rPr>
              <a:t>зв</a:t>
            </a:r>
            <a:r>
              <a:rPr lang="en-US" b="1" dirty="0" smtClean="0">
                <a:solidFill>
                  <a:schemeClr val="tx1"/>
                </a:solidFill>
              </a:rPr>
              <a:t>’</a:t>
            </a:r>
            <a:r>
              <a:rPr lang="uk-UA" b="1" dirty="0" err="1" smtClean="0">
                <a:solidFill>
                  <a:schemeClr val="tx1"/>
                </a:solidFill>
              </a:rPr>
              <a:t>язок</a:t>
            </a:r>
            <a:r>
              <a:rPr lang="uk-UA" b="1" dirty="0" smtClean="0">
                <a:solidFill>
                  <a:schemeClr val="tx1"/>
                </a:solidFill>
              </a:rPr>
              <a:t> математики з життям;</a:t>
            </a:r>
          </a:p>
          <a:p>
            <a:pPr marL="68580" indent="0">
              <a:buNone/>
            </a:pPr>
            <a:endParaRPr lang="uk-UA" b="1" dirty="0" smtClean="0">
              <a:solidFill>
                <a:schemeClr val="tx1"/>
              </a:solidFill>
            </a:endParaRPr>
          </a:p>
          <a:p>
            <a:r>
              <a:rPr lang="uk-UA" b="1" dirty="0" smtClean="0">
                <a:solidFill>
                  <a:schemeClr val="tx1"/>
                </a:solidFill>
              </a:rPr>
              <a:t>Виховують інтерес до математики;</a:t>
            </a:r>
          </a:p>
          <a:p>
            <a:pPr marL="68580" indent="0">
              <a:buNone/>
            </a:pPr>
            <a:endParaRPr lang="uk-UA" b="1" dirty="0" smtClean="0">
              <a:solidFill>
                <a:schemeClr val="tx1"/>
              </a:solidFill>
            </a:endParaRPr>
          </a:p>
          <a:p>
            <a:r>
              <a:rPr lang="uk-UA" b="1" dirty="0" smtClean="0">
                <a:solidFill>
                  <a:schemeClr val="tx1"/>
                </a:solidFill>
              </a:rPr>
              <a:t>Переконують здобувачів у потребі вивчення теоретичного матеріалу та показують, що математичні задачі виникають з реального життя.</a:t>
            </a:r>
            <a:endParaRPr lang="ru-RU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830534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43608" y="764704"/>
            <a:ext cx="7024744" cy="1143000"/>
          </a:xfrm>
        </p:spPr>
        <p:txBody>
          <a:bodyPr>
            <a:normAutofit fontScale="90000"/>
          </a:bodyPr>
          <a:lstStyle/>
          <a:p>
            <a:pPr algn="ctr"/>
            <a:r>
              <a:rPr lang="uk-UA" dirty="0">
                <a:solidFill>
                  <a:srgbClr val="C00000"/>
                </a:solidFill>
              </a:rPr>
              <a:t>Задачі для учнів, які здобувають професію</a:t>
            </a:r>
            <a:endParaRPr lang="ru-RU" dirty="0">
              <a:solidFill>
                <a:srgbClr val="C00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491880" y="2501746"/>
            <a:ext cx="5049009" cy="3932175"/>
          </a:xfrm>
        </p:spPr>
        <p:txBody>
          <a:bodyPr>
            <a:normAutofit/>
          </a:bodyPr>
          <a:lstStyle/>
          <a:p>
            <a:pPr marL="68580" indent="0" algn="ctr">
              <a:buNone/>
            </a:pPr>
            <a:r>
              <a:rPr lang="ru-RU" sz="5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«Штукатур, </a:t>
            </a:r>
            <a:r>
              <a:rPr lang="ru-RU" sz="5000" b="1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лицювальник</a:t>
            </a:r>
            <a:r>
              <a:rPr lang="ru-RU" sz="5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-плиточник, маляр»</a:t>
            </a:r>
          </a:p>
          <a:p>
            <a:pPr algn="ctr"/>
            <a:endParaRPr lang="ru-RU" sz="5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2047976"/>
            <a:ext cx="2808312" cy="442426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7682664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38085" y="764704"/>
            <a:ext cx="7024744" cy="529128"/>
          </a:xfrm>
        </p:spPr>
        <p:txBody>
          <a:bodyPr>
            <a:noAutofit/>
          </a:bodyPr>
          <a:lstStyle/>
          <a:p>
            <a:r>
              <a:rPr lang="uk-UA" sz="3200" dirty="0">
                <a:solidFill>
                  <a:schemeClr val="tx1"/>
                </a:solidFill>
              </a:rPr>
              <a:t>ЗАДАЧА </a:t>
            </a:r>
            <a:r>
              <a:rPr lang="uk-UA" sz="3200" dirty="0" smtClean="0">
                <a:solidFill>
                  <a:schemeClr val="tx1"/>
                </a:solidFill>
              </a:rPr>
              <a:t>1</a:t>
            </a:r>
            <a:endParaRPr lang="ru-RU" sz="3200" dirty="0">
              <a:solidFill>
                <a:schemeClr val="tx1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39552" y="1412776"/>
            <a:ext cx="8064896" cy="1872209"/>
          </a:xfrm>
        </p:spPr>
        <p:txBody>
          <a:bodyPr>
            <a:noAutofit/>
          </a:bodyPr>
          <a:lstStyle/>
          <a:p>
            <a:pPr marL="68580" indent="0">
              <a:buNone/>
            </a:pPr>
            <a:r>
              <a:rPr lang="uk-UA" sz="26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Потрібно пофарбувати тумбу, що має форму правильної трикутної призми, сторона основи якої дорівнює 60 см, а висота 50 см. Скільки фарби буде використано, якщо на 1 </a:t>
            </a:r>
            <a:r>
              <a:rPr lang="uk-UA" sz="2600" b="1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дм²</a:t>
            </a:r>
            <a:r>
              <a:rPr lang="uk-UA" sz="26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витрачають 3 г фарби?</a:t>
            </a:r>
            <a:r>
              <a:rPr lang="uk-UA" sz="28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  <a:endParaRPr lang="ru-RU" sz="2800" dirty="0">
              <a:solidFill>
                <a:schemeClr val="tx1"/>
              </a:solidFill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79282" y="3140968"/>
            <a:ext cx="3317354" cy="33173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9341893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uk-UA"/>
          </a:p>
        </p:txBody>
      </p:sp>
      <p:pic>
        <p:nvPicPr>
          <p:cNvPr id="4" name="Місце для вмісту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39552" y="416476"/>
            <a:ext cx="8136904" cy="61064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573396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1196752"/>
            <a:ext cx="8280920" cy="2448272"/>
          </a:xfrm>
        </p:spPr>
        <p:txBody>
          <a:bodyPr>
            <a:normAutofit fontScale="90000"/>
          </a:bodyPr>
          <a:lstStyle/>
          <a:p>
            <a:pPr algn="l"/>
            <a:r>
              <a:rPr lang="uk-UA" sz="3200" dirty="0" smtClean="0">
                <a:solidFill>
                  <a:schemeClr val="tx1"/>
                </a:solidFill>
              </a:rPr>
              <a:t>ЗАДАЧА 2</a:t>
            </a:r>
            <a:br>
              <a:rPr lang="uk-UA" sz="3200" dirty="0" smtClean="0">
                <a:solidFill>
                  <a:schemeClr val="tx1"/>
                </a:solidFill>
              </a:rPr>
            </a:br>
            <a:r>
              <a:rPr lang="uk-UA" sz="2000" dirty="0" smtClean="0">
                <a:solidFill>
                  <a:schemeClr val="tx1"/>
                </a:solidFill>
              </a:rPr>
              <a:t/>
            </a:r>
            <a:br>
              <a:rPr lang="uk-UA" sz="2000" dirty="0" smtClean="0">
                <a:solidFill>
                  <a:schemeClr val="tx1"/>
                </a:solidFill>
              </a:rPr>
            </a:br>
            <a:r>
              <a:rPr lang="uk-UA" sz="31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Скільки потрібно фарби, щоб пофарбувати бак, який має форму циліндра, з діаметром основи </a:t>
            </a:r>
            <a:br>
              <a:rPr lang="uk-UA" sz="31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uk-UA" sz="31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1,5 м і висотою 3 м, якщо на 1м² використовують 200 г фарби? </a:t>
            </a:r>
            <a:r>
              <a:rPr lang="uk-UA" sz="44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uk-UA" sz="44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3200" dirty="0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843808" y="3284984"/>
            <a:ext cx="3747580" cy="32299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170280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43608" y="764704"/>
            <a:ext cx="7024744" cy="529128"/>
          </a:xfrm>
        </p:spPr>
        <p:txBody>
          <a:bodyPr>
            <a:noAutofit/>
          </a:bodyPr>
          <a:lstStyle/>
          <a:p>
            <a:r>
              <a:rPr lang="uk-UA" sz="3200" dirty="0" smtClean="0">
                <a:solidFill>
                  <a:schemeClr val="tx1"/>
                </a:solidFill>
              </a:rPr>
              <a:t>Задача 3</a:t>
            </a:r>
            <a:endParaRPr lang="ru-RU" sz="3200" dirty="0">
              <a:solidFill>
                <a:schemeClr val="tx1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11560" y="1340768"/>
            <a:ext cx="7776864" cy="2232248"/>
          </a:xfrm>
        </p:spPr>
        <p:txBody>
          <a:bodyPr/>
          <a:lstStyle/>
          <a:p>
            <a:pPr marL="68580" indent="0">
              <a:buNone/>
            </a:pPr>
            <a:r>
              <a:rPr lang="uk-UA" b="1" dirty="0" smtClean="0"/>
              <a:t>Для запобігання паркуванню транспорту на площі міста встановили 50 суцільних бетонних півкуль, радіус кожної з яких дорівнює 30 см. Який об</a:t>
            </a:r>
            <a:r>
              <a:rPr lang="en-US" b="1" dirty="0" smtClean="0"/>
              <a:t>’</a:t>
            </a:r>
            <a:r>
              <a:rPr lang="uk-UA" b="1" dirty="0" err="1" smtClean="0"/>
              <a:t>єм</a:t>
            </a:r>
            <a:r>
              <a:rPr lang="uk-UA" b="1" dirty="0" smtClean="0"/>
              <a:t> (у м²) бетону використано? Відповідь округліть до сотих метра.</a:t>
            </a:r>
            <a:endParaRPr lang="ru-RU" b="1" dirty="0"/>
          </a:p>
        </p:txBody>
      </p:sp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83768" y="3356992"/>
            <a:ext cx="4209415" cy="31529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2079896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3" name="Місце для вмісту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uk-UA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7543" y="364852"/>
            <a:ext cx="8208913" cy="61604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890370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55576" y="836712"/>
            <a:ext cx="7704856" cy="1143000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 err="1">
                <a:solidFill>
                  <a:srgbClr val="0070C0"/>
                </a:solidFill>
              </a:rPr>
              <a:t>Задачі</a:t>
            </a:r>
            <a:r>
              <a:rPr lang="ru-RU" dirty="0">
                <a:solidFill>
                  <a:srgbClr val="0070C0"/>
                </a:solidFill>
              </a:rPr>
              <a:t> для </a:t>
            </a:r>
            <a:r>
              <a:rPr lang="ru-RU" dirty="0" err="1">
                <a:solidFill>
                  <a:srgbClr val="0070C0"/>
                </a:solidFill>
              </a:rPr>
              <a:t>учнів</a:t>
            </a:r>
            <a:r>
              <a:rPr lang="ru-RU" dirty="0">
                <a:solidFill>
                  <a:srgbClr val="0070C0"/>
                </a:solidFill>
              </a:rPr>
              <a:t>, </a:t>
            </a:r>
            <a:r>
              <a:rPr lang="ru-RU" dirty="0" err="1">
                <a:solidFill>
                  <a:srgbClr val="0070C0"/>
                </a:solidFill>
              </a:rPr>
              <a:t>які</a:t>
            </a:r>
            <a:r>
              <a:rPr lang="ru-RU" dirty="0">
                <a:solidFill>
                  <a:srgbClr val="0070C0"/>
                </a:solidFill>
              </a:rPr>
              <a:t> </a:t>
            </a:r>
            <a:r>
              <a:rPr lang="ru-RU" dirty="0" err="1">
                <a:solidFill>
                  <a:srgbClr val="0070C0"/>
                </a:solidFill>
              </a:rPr>
              <a:t>здобувають</a:t>
            </a:r>
            <a:r>
              <a:rPr lang="ru-RU" dirty="0">
                <a:solidFill>
                  <a:srgbClr val="0070C0"/>
                </a:solidFill>
              </a:rPr>
              <a:t> </a:t>
            </a:r>
            <a:r>
              <a:rPr lang="ru-RU" dirty="0" err="1">
                <a:solidFill>
                  <a:srgbClr val="0070C0"/>
                </a:solidFill>
              </a:rPr>
              <a:t>професію</a:t>
            </a:r>
            <a:endParaRPr lang="ru-RU" dirty="0">
              <a:solidFill>
                <a:srgbClr val="0070C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11560" y="2204864"/>
            <a:ext cx="4536504" cy="4057676"/>
          </a:xfrm>
        </p:spPr>
        <p:txBody>
          <a:bodyPr>
            <a:normAutofit/>
          </a:bodyPr>
          <a:lstStyle/>
          <a:p>
            <a:pPr marL="68580" indent="0" algn="ctr">
              <a:buNone/>
            </a:pPr>
            <a:r>
              <a:rPr lang="ru-RU" sz="36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ru-RU" sz="3600" b="1" dirty="0" err="1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Слюсар</a:t>
            </a:r>
            <a:r>
              <a:rPr lang="ru-RU" sz="36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з ремонту </a:t>
            </a:r>
            <a:r>
              <a:rPr lang="ru-RU" sz="3600" b="1" dirty="0" err="1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колісних</a:t>
            </a:r>
            <a:r>
              <a:rPr lang="ru-RU" sz="36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600" b="1" dirty="0" err="1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транспортних</a:t>
            </a:r>
            <a:r>
              <a:rPr lang="ru-RU" sz="36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600" b="1" dirty="0" err="1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засобів</a:t>
            </a:r>
            <a:r>
              <a:rPr lang="ru-RU" sz="36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3600" b="1" dirty="0" err="1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водій</a:t>
            </a:r>
            <a:r>
              <a:rPr lang="ru-RU" sz="36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600" b="1" dirty="0" err="1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автотранспортних</a:t>
            </a:r>
            <a:r>
              <a:rPr lang="ru-RU" sz="36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600" b="1" dirty="0" err="1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засобів</a:t>
            </a:r>
            <a:r>
              <a:rPr lang="ru-RU" sz="36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600" b="1" dirty="0" err="1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категорії</a:t>
            </a:r>
            <a:r>
              <a:rPr lang="ru-RU" sz="36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L="68580" indent="0" algn="ctr">
              <a:buNone/>
            </a:pPr>
            <a:r>
              <a:rPr lang="ru-RU" sz="36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«В» і «С»»</a:t>
            </a:r>
            <a:endParaRPr lang="ru-RU" sz="3600" b="1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68580" indent="0">
              <a:buNone/>
            </a:pPr>
            <a:endParaRPr lang="ru-RU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20072" y="2348880"/>
            <a:ext cx="3451094" cy="41044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7701157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55576" y="620688"/>
            <a:ext cx="7776864" cy="648072"/>
          </a:xfrm>
        </p:spPr>
        <p:txBody>
          <a:bodyPr>
            <a:normAutofit fontScale="90000"/>
          </a:bodyPr>
          <a:lstStyle/>
          <a:p>
            <a:r>
              <a:rPr lang="uk-UA" dirty="0" smtClean="0">
                <a:solidFill>
                  <a:schemeClr val="tx1"/>
                </a:solidFill>
              </a:rPr>
              <a:t>Задача 1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11560" y="1268760"/>
            <a:ext cx="8136904" cy="1835239"/>
          </a:xfrm>
        </p:spPr>
        <p:txBody>
          <a:bodyPr/>
          <a:lstStyle/>
          <a:p>
            <a:pPr marL="68580" indent="0">
              <a:buNone/>
            </a:pPr>
            <a:r>
              <a:rPr lang="ru-RU" b="1" dirty="0" err="1" smtClean="0">
                <a:solidFill>
                  <a:schemeClr val="tx1"/>
                </a:solidFill>
              </a:rPr>
              <a:t>Циліндрична</a:t>
            </a:r>
            <a:r>
              <a:rPr lang="ru-RU" b="1" dirty="0" smtClean="0">
                <a:solidFill>
                  <a:schemeClr val="tx1"/>
                </a:solidFill>
              </a:rPr>
              <a:t> труба </a:t>
            </a:r>
            <a:r>
              <a:rPr lang="ru-RU" b="1" dirty="0" err="1" smtClean="0">
                <a:solidFill>
                  <a:schemeClr val="tx1"/>
                </a:solidFill>
              </a:rPr>
              <a:t>діаметром</a:t>
            </a:r>
            <a:r>
              <a:rPr lang="ru-RU" b="1" dirty="0" smtClean="0">
                <a:solidFill>
                  <a:schemeClr val="tx1"/>
                </a:solidFill>
              </a:rPr>
              <a:t> 65 см </a:t>
            </a:r>
            <a:r>
              <a:rPr lang="ru-RU" b="1" dirty="0" err="1" smtClean="0">
                <a:solidFill>
                  <a:schemeClr val="tx1"/>
                </a:solidFill>
              </a:rPr>
              <a:t>має</a:t>
            </a:r>
            <a:r>
              <a:rPr lang="ru-RU" b="1" dirty="0" smtClean="0">
                <a:solidFill>
                  <a:schemeClr val="tx1"/>
                </a:solidFill>
              </a:rPr>
              <a:t> </a:t>
            </a:r>
            <a:r>
              <a:rPr lang="ru-RU" b="1" dirty="0" err="1" smtClean="0">
                <a:solidFill>
                  <a:schemeClr val="tx1"/>
                </a:solidFill>
              </a:rPr>
              <a:t>висоту</a:t>
            </a:r>
            <a:r>
              <a:rPr lang="ru-RU" b="1" dirty="0" smtClean="0">
                <a:solidFill>
                  <a:schemeClr val="tx1"/>
                </a:solidFill>
              </a:rPr>
              <a:t> 18 м. </a:t>
            </a:r>
            <a:r>
              <a:rPr lang="ru-RU" b="1" dirty="0" err="1" smtClean="0">
                <a:solidFill>
                  <a:schemeClr val="tx1"/>
                </a:solidFill>
              </a:rPr>
              <a:t>Скільки</a:t>
            </a:r>
            <a:r>
              <a:rPr lang="ru-RU" b="1" dirty="0" smtClean="0">
                <a:solidFill>
                  <a:schemeClr val="tx1"/>
                </a:solidFill>
              </a:rPr>
              <a:t> </a:t>
            </a:r>
            <a:r>
              <a:rPr lang="ru-RU" b="1" dirty="0" err="1" smtClean="0">
                <a:solidFill>
                  <a:schemeClr val="tx1"/>
                </a:solidFill>
              </a:rPr>
              <a:t>жерсті</a:t>
            </a:r>
            <a:r>
              <a:rPr lang="ru-RU" b="1" dirty="0" smtClean="0">
                <a:solidFill>
                  <a:schemeClr val="tx1"/>
                </a:solidFill>
              </a:rPr>
              <a:t> треба для </a:t>
            </a:r>
            <a:r>
              <a:rPr lang="ru-RU" b="1" dirty="0" err="1" smtClean="0">
                <a:solidFill>
                  <a:schemeClr val="tx1"/>
                </a:solidFill>
              </a:rPr>
              <a:t>її</a:t>
            </a:r>
            <a:r>
              <a:rPr lang="ru-RU" b="1" dirty="0" smtClean="0">
                <a:solidFill>
                  <a:schemeClr val="tx1"/>
                </a:solidFill>
              </a:rPr>
              <a:t> </a:t>
            </a:r>
            <a:r>
              <a:rPr lang="ru-RU" b="1" dirty="0" err="1" smtClean="0">
                <a:solidFill>
                  <a:schemeClr val="tx1"/>
                </a:solidFill>
              </a:rPr>
              <a:t>виготовлення</a:t>
            </a:r>
            <a:r>
              <a:rPr lang="ru-RU" b="1" dirty="0" smtClean="0">
                <a:solidFill>
                  <a:schemeClr val="tx1"/>
                </a:solidFill>
              </a:rPr>
              <a:t>, </a:t>
            </a:r>
            <a:r>
              <a:rPr lang="ru-RU" b="1" dirty="0" err="1" smtClean="0">
                <a:solidFill>
                  <a:schemeClr val="tx1"/>
                </a:solidFill>
              </a:rPr>
              <a:t>якщо</a:t>
            </a:r>
            <a:r>
              <a:rPr lang="ru-RU" b="1" dirty="0" smtClean="0">
                <a:solidFill>
                  <a:schemeClr val="tx1"/>
                </a:solidFill>
              </a:rPr>
              <a:t> на заклепку </a:t>
            </a:r>
            <a:r>
              <a:rPr lang="ru-RU" b="1" dirty="0" err="1" smtClean="0">
                <a:solidFill>
                  <a:schemeClr val="tx1"/>
                </a:solidFill>
              </a:rPr>
              <a:t>іде</a:t>
            </a:r>
            <a:r>
              <a:rPr lang="ru-RU" b="1" dirty="0" smtClean="0">
                <a:solidFill>
                  <a:schemeClr val="tx1"/>
                </a:solidFill>
              </a:rPr>
              <a:t> 10% </a:t>
            </a:r>
            <a:r>
              <a:rPr lang="ru-RU" b="1" dirty="0" err="1" smtClean="0">
                <a:solidFill>
                  <a:schemeClr val="tx1"/>
                </a:solidFill>
              </a:rPr>
              <a:t>матеріалу</a:t>
            </a:r>
            <a:r>
              <a:rPr lang="ru-RU" b="1" dirty="0" smtClean="0">
                <a:solidFill>
                  <a:schemeClr val="tx1"/>
                </a:solidFill>
              </a:rPr>
              <a:t>?</a:t>
            </a:r>
            <a:endParaRPr lang="ru-RU" b="1" dirty="0">
              <a:solidFill>
                <a:schemeClr val="tx1"/>
              </a:solidFill>
            </a:endParaRP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1720" y="2688456"/>
            <a:ext cx="4824536" cy="346763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0469638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332656"/>
            <a:ext cx="8208912" cy="61985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581414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3568" y="836712"/>
            <a:ext cx="7634932" cy="504056"/>
          </a:xfrm>
        </p:spPr>
        <p:txBody>
          <a:bodyPr>
            <a:noAutofit/>
          </a:bodyPr>
          <a:lstStyle/>
          <a:p>
            <a:r>
              <a:rPr lang="uk-UA" sz="2800" dirty="0">
                <a:solidFill>
                  <a:schemeClr val="tx1"/>
                </a:solidFill>
              </a:rPr>
              <a:t>ЗАДАЧА </a:t>
            </a:r>
            <a:r>
              <a:rPr lang="uk-UA" sz="2800" dirty="0" smtClean="0">
                <a:solidFill>
                  <a:schemeClr val="tx1"/>
                </a:solidFill>
              </a:rPr>
              <a:t>2</a:t>
            </a:r>
            <a:endParaRPr lang="ru-RU" sz="2800" dirty="0">
              <a:solidFill>
                <a:schemeClr val="tx1"/>
              </a:solidFill>
            </a:endParaRPr>
          </a:p>
        </p:txBody>
      </p:sp>
      <p:sp>
        <p:nvSpPr>
          <p:cNvPr id="4" name="Объект 3"/>
          <p:cNvSpPr>
            <a:spLocks noGrp="1"/>
          </p:cNvSpPr>
          <p:nvPr>
            <p:ph idx="1"/>
          </p:nvPr>
        </p:nvSpPr>
        <p:spPr>
          <a:xfrm>
            <a:off x="683568" y="1484784"/>
            <a:ext cx="7776864" cy="2232248"/>
          </a:xfrm>
        </p:spPr>
        <p:txBody>
          <a:bodyPr>
            <a:normAutofit lnSpcReduction="10000"/>
          </a:bodyPr>
          <a:lstStyle/>
          <a:p>
            <a:pPr marL="68580" indent="0">
              <a:buNone/>
            </a:pPr>
            <a:r>
              <a:rPr lang="uk-UA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Дві циліндричні деталі покривають шаром нікелю однакової товщини. Висота першої деталі 20 см, а другої в 2 рази менша, але радіус її основи в 2 рази менший радіуса основи другої деталі, діаметр якої 80 мм. На яку з деталей використовується більше нікелю? </a:t>
            </a:r>
            <a:endParaRPr lang="ru-RU" dirty="0">
              <a:solidFill>
                <a:schemeClr val="tx1"/>
              </a:solidFill>
            </a:endParaRPr>
          </a:p>
        </p:txBody>
      </p:sp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24387" y="3429000"/>
            <a:ext cx="3694113" cy="28289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2111693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2276872"/>
            <a:ext cx="7024744" cy="457120"/>
          </a:xfrm>
        </p:spPr>
        <p:txBody>
          <a:bodyPr>
            <a:noAutofit/>
          </a:bodyPr>
          <a:lstStyle/>
          <a:p>
            <a:r>
              <a:rPr lang="uk-UA" sz="3200" dirty="0" smtClean="0">
                <a:solidFill>
                  <a:schemeClr val="tx1"/>
                </a:solidFill>
              </a:rPr>
              <a:t/>
            </a:r>
            <a:br>
              <a:rPr lang="uk-UA" sz="3200" dirty="0" smtClean="0">
                <a:solidFill>
                  <a:schemeClr val="tx1"/>
                </a:solidFill>
              </a:rPr>
            </a:br>
            <a:r>
              <a:rPr lang="uk-UA" sz="3200" dirty="0" smtClean="0">
                <a:solidFill>
                  <a:schemeClr val="tx1"/>
                </a:solidFill>
              </a:rPr>
              <a:t>       </a:t>
            </a:r>
            <a:r>
              <a:rPr lang="uk-UA" sz="3200" smtClean="0">
                <a:solidFill>
                  <a:schemeClr val="tx1"/>
                </a:solidFill>
              </a:rPr>
              <a:t>Задача 3</a:t>
            </a:r>
            <a:endParaRPr lang="ru-RU" sz="3200" dirty="0">
              <a:solidFill>
                <a:schemeClr val="tx1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03548" y="2825552"/>
            <a:ext cx="8136904" cy="4032448"/>
          </a:xfrm>
        </p:spPr>
        <p:txBody>
          <a:bodyPr>
            <a:normAutofit/>
          </a:bodyPr>
          <a:lstStyle/>
          <a:p>
            <a:pPr marL="68580" indent="0">
              <a:buNone/>
            </a:pPr>
            <a:r>
              <a:rPr lang="uk-UA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Олександр для роботи використовує власний автомобіль, який потребує 8,7 л бензину на 100 км. Компанія вирішила придбати автомобіль, який споживає 5,5 л на 100 км.</a:t>
            </a:r>
          </a:p>
          <a:p>
            <a:pPr marL="68580" indent="0">
              <a:buNone/>
            </a:pPr>
            <a:r>
              <a:rPr lang="uk-UA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1.Скільки грошей зекономить Олександр за день роботи на новому автомобілі, коли щодня він проїжджає в середньому 60 км?</a:t>
            </a:r>
          </a:p>
          <a:p>
            <a:pPr marL="68580" indent="0">
              <a:buNone/>
            </a:pPr>
            <a:r>
              <a:rPr lang="uk-UA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 Скільки грошей Олександр зекономить щодня, якщо 1 л бензину коштує 32,90 </a:t>
            </a:r>
            <a:r>
              <a:rPr lang="uk-UA" b="1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грн</a:t>
            </a:r>
            <a:r>
              <a:rPr lang="uk-UA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?  </a:t>
            </a:r>
            <a:endParaRPr lang="ru-RU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23928" y="0"/>
            <a:ext cx="4413870" cy="28374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0832204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3" name="Місце для вмісту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uk-UA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7544" y="332656"/>
            <a:ext cx="8208912" cy="61604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606638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43608" y="836712"/>
            <a:ext cx="7024744" cy="1143000"/>
          </a:xfrm>
        </p:spPr>
        <p:txBody>
          <a:bodyPr>
            <a:normAutofit/>
          </a:bodyPr>
          <a:lstStyle/>
          <a:p>
            <a:pPr algn="ctr"/>
            <a:r>
              <a:rPr lang="ru-RU" sz="3200" dirty="0" err="1">
                <a:solidFill>
                  <a:schemeClr val="accent6">
                    <a:lumMod val="75000"/>
                  </a:schemeClr>
                </a:solidFill>
              </a:rPr>
              <a:t>Задачі</a:t>
            </a:r>
            <a:r>
              <a:rPr lang="ru-RU" sz="3200" dirty="0">
                <a:solidFill>
                  <a:schemeClr val="accent6">
                    <a:lumMod val="75000"/>
                  </a:schemeClr>
                </a:solidFill>
              </a:rPr>
              <a:t> для </a:t>
            </a:r>
            <a:r>
              <a:rPr lang="ru-RU" sz="3200" dirty="0" err="1">
                <a:solidFill>
                  <a:schemeClr val="accent6">
                    <a:lumMod val="75000"/>
                  </a:schemeClr>
                </a:solidFill>
              </a:rPr>
              <a:t>учнів</a:t>
            </a:r>
            <a:r>
              <a:rPr lang="ru-RU" sz="3200" dirty="0">
                <a:solidFill>
                  <a:schemeClr val="accent6">
                    <a:lumMod val="75000"/>
                  </a:schemeClr>
                </a:solidFill>
              </a:rPr>
              <a:t>, </a:t>
            </a:r>
            <a:r>
              <a:rPr lang="ru-RU" sz="3200" dirty="0" err="1">
                <a:solidFill>
                  <a:schemeClr val="accent6">
                    <a:lumMod val="75000"/>
                  </a:schemeClr>
                </a:solidFill>
              </a:rPr>
              <a:t>які</a:t>
            </a:r>
            <a:r>
              <a:rPr lang="ru-RU" sz="3200" dirty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ru-RU" sz="3200" dirty="0" err="1">
                <a:solidFill>
                  <a:schemeClr val="accent6">
                    <a:lumMod val="75000"/>
                  </a:schemeClr>
                </a:solidFill>
              </a:rPr>
              <a:t>здобувають</a:t>
            </a:r>
            <a:r>
              <a:rPr lang="ru-RU" sz="3200" dirty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ru-RU" sz="3200" dirty="0" err="1">
                <a:solidFill>
                  <a:schemeClr val="accent6">
                    <a:lumMod val="75000"/>
                  </a:schemeClr>
                </a:solidFill>
              </a:rPr>
              <a:t>професію</a:t>
            </a:r>
            <a:endParaRPr lang="ru-RU" sz="3200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139952" y="2708920"/>
            <a:ext cx="4176464" cy="3508977"/>
          </a:xfrm>
        </p:spPr>
        <p:txBody>
          <a:bodyPr>
            <a:normAutofit/>
          </a:bodyPr>
          <a:lstStyle/>
          <a:p>
            <a:pPr marL="68580" indent="0" algn="ctr">
              <a:buNone/>
            </a:pPr>
            <a:endParaRPr lang="ru-RU" sz="32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68580" indent="0" algn="ctr">
              <a:buNone/>
            </a:pPr>
            <a:r>
              <a:rPr lang="ru-RU" sz="3600" b="1" dirty="0" smtClean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«Кухар; кондитер»</a:t>
            </a:r>
            <a:endParaRPr lang="ru-RU" sz="3600" b="1" dirty="0">
              <a:solidFill>
                <a:schemeClr val="accent6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5" y="2132856"/>
            <a:ext cx="3761832" cy="34563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6864094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99592" y="548680"/>
            <a:ext cx="7024744" cy="576064"/>
          </a:xfrm>
        </p:spPr>
        <p:txBody>
          <a:bodyPr>
            <a:normAutofit/>
          </a:bodyPr>
          <a:lstStyle/>
          <a:p>
            <a:r>
              <a:rPr lang="uk-UA" sz="2800" dirty="0" smtClean="0">
                <a:solidFill>
                  <a:schemeClr val="tx1"/>
                </a:solidFill>
              </a:rPr>
              <a:t>Задача 1</a:t>
            </a:r>
            <a:endParaRPr lang="ru-RU" sz="2800" dirty="0">
              <a:solidFill>
                <a:schemeClr val="tx1"/>
              </a:solidFill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7704" y="3948342"/>
            <a:ext cx="5307891" cy="25254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65205" y="1124744"/>
            <a:ext cx="7992888" cy="2592288"/>
          </a:xfrm>
        </p:spPr>
        <p:txBody>
          <a:bodyPr>
            <a:noAutofit/>
          </a:bodyPr>
          <a:lstStyle/>
          <a:p>
            <a:pPr marL="68580" indent="0">
              <a:buNone/>
            </a:pPr>
            <a:r>
              <a:rPr lang="uk-UA" sz="2600" b="1" dirty="0" smtClean="0">
                <a:solidFill>
                  <a:schemeClr val="tx1"/>
                </a:solidFill>
              </a:rPr>
              <a:t>Бригада кондитерів з восьми майстрів повинна виготовити три вироби. Для виготовлення першого виробу потрібен 1 кондитер, другого – три кондитери, а третього – чотири. Скількома способами можна залучити кондитерів в бригади для виконання поставленого завдання?</a:t>
            </a:r>
            <a:endParaRPr lang="ru-RU" sz="26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869351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332656"/>
            <a:ext cx="8208912" cy="6160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274196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1560" y="764704"/>
            <a:ext cx="7560840" cy="529128"/>
          </a:xfrm>
        </p:spPr>
        <p:txBody>
          <a:bodyPr>
            <a:noAutofit/>
          </a:bodyPr>
          <a:lstStyle/>
          <a:p>
            <a:r>
              <a:rPr lang="uk-UA" sz="3200" dirty="0" smtClean="0">
                <a:solidFill>
                  <a:schemeClr val="tx1"/>
                </a:solidFill>
              </a:rPr>
              <a:t>Задача 2</a:t>
            </a:r>
            <a:endParaRPr lang="ru-RU" sz="3200" dirty="0">
              <a:solidFill>
                <a:schemeClr val="tx1"/>
              </a:solidFill>
            </a:endParaRPr>
          </a:p>
        </p:txBody>
      </p:sp>
      <p:sp>
        <p:nvSpPr>
          <p:cNvPr id="5" name="Объект 4"/>
          <p:cNvSpPr>
            <a:spLocks noGrp="1"/>
          </p:cNvSpPr>
          <p:nvPr>
            <p:ph idx="1"/>
          </p:nvPr>
        </p:nvSpPr>
        <p:spPr>
          <a:xfrm>
            <a:off x="683568" y="1484785"/>
            <a:ext cx="7776864" cy="1872208"/>
          </a:xfrm>
        </p:spPr>
        <p:txBody>
          <a:bodyPr/>
          <a:lstStyle/>
          <a:p>
            <a:pPr marL="68580" indent="0">
              <a:buNone/>
            </a:pPr>
            <a:r>
              <a:rPr lang="uk-UA" b="1" dirty="0" smtClean="0"/>
              <a:t>Із шести офіціантів і трьох кухарів треба сформувати бригаду із 5 осіб, у яку входив би хоча б 1 кухар. Скількома способами це можна зробити? </a:t>
            </a:r>
            <a:endParaRPr lang="ru-RU" b="1" dirty="0"/>
          </a:p>
        </p:txBody>
      </p:sp>
      <p:pic>
        <p:nvPicPr>
          <p:cNvPr id="8198" name="Picture 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37725" y="3049315"/>
            <a:ext cx="5184576" cy="345638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5965939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332656"/>
            <a:ext cx="8208912" cy="62002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737424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99592" y="692696"/>
            <a:ext cx="7024744" cy="529128"/>
          </a:xfrm>
        </p:spPr>
        <p:txBody>
          <a:bodyPr>
            <a:normAutofit fontScale="90000"/>
          </a:bodyPr>
          <a:lstStyle/>
          <a:p>
            <a:r>
              <a:rPr lang="uk-UA" sz="3200" dirty="0" smtClean="0">
                <a:solidFill>
                  <a:schemeClr val="tx1"/>
                </a:solidFill>
              </a:rPr>
              <a:t>Задача </a:t>
            </a:r>
            <a:r>
              <a:rPr lang="uk-UA" sz="3200" dirty="0" smtClean="0">
                <a:solidFill>
                  <a:schemeClr val="tx1"/>
                </a:solidFill>
              </a:rPr>
              <a:t>3</a:t>
            </a:r>
            <a:endParaRPr lang="ru-RU" sz="3200" dirty="0">
              <a:solidFill>
                <a:schemeClr val="tx1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755576" y="1268760"/>
            <a:ext cx="4464496" cy="4680520"/>
          </a:xfrm>
        </p:spPr>
        <p:txBody>
          <a:bodyPr>
            <a:normAutofit/>
          </a:bodyPr>
          <a:lstStyle/>
          <a:p>
            <a:pPr marL="68580" indent="0">
              <a:buNone/>
            </a:pPr>
            <a:r>
              <a:rPr lang="uk-UA" sz="2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Для виготовлення двохярусного торта виготовили 2 торти циліндричної форми висотою 12 см і діаметр основи одного з них дорівнює 20 см, а другого – у 2 рази менше. Визначте, у скільки разів один торт важчий за другий?</a:t>
            </a:r>
            <a:endParaRPr lang="ru-RU" sz="2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76056" y="1352285"/>
            <a:ext cx="3143250" cy="44386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1178144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256380"/>
            <a:ext cx="8265701" cy="61969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2042260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36388" y="404664"/>
            <a:ext cx="7024744" cy="648072"/>
          </a:xfrm>
        </p:spPr>
        <p:txBody>
          <a:bodyPr>
            <a:normAutofit/>
          </a:bodyPr>
          <a:lstStyle/>
          <a:p>
            <a:r>
              <a:rPr lang="uk-UA" sz="3200" dirty="0" smtClean="0">
                <a:solidFill>
                  <a:schemeClr val="tx1"/>
                </a:solidFill>
              </a:rPr>
              <a:t>     Задача </a:t>
            </a:r>
            <a:r>
              <a:rPr lang="uk-UA" sz="3200" dirty="0" smtClean="0">
                <a:solidFill>
                  <a:schemeClr val="tx1"/>
                </a:solidFill>
              </a:rPr>
              <a:t>4</a:t>
            </a:r>
            <a:endParaRPr lang="ru-RU" sz="3200" dirty="0">
              <a:solidFill>
                <a:schemeClr val="tx1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39552" y="1268760"/>
            <a:ext cx="3909208" cy="5255121"/>
          </a:xfrm>
        </p:spPr>
        <p:txBody>
          <a:bodyPr>
            <a:normAutofit/>
          </a:bodyPr>
          <a:lstStyle/>
          <a:p>
            <a:pPr marL="68580" indent="0">
              <a:buNone/>
            </a:pPr>
            <a:r>
              <a:rPr lang="uk-UA" sz="2600" b="1" dirty="0" smtClean="0"/>
              <a:t>Скільки повних порцій супу міститься в каструлі, яка має форму циліндра, висота якого 40 см, а діаметр 0,3 м. Відомо, що 1 порція супу містить 0,25 л супу?</a:t>
            </a:r>
            <a:endParaRPr lang="ru-RU" sz="2600" b="1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48760" y="2420888"/>
            <a:ext cx="4047168" cy="388696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7387621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55576" y="548680"/>
            <a:ext cx="7560958" cy="2401336"/>
          </a:xfrm>
        </p:spPr>
        <p:txBody>
          <a:bodyPr>
            <a:noAutofit/>
          </a:bodyPr>
          <a:lstStyle/>
          <a:p>
            <a:r>
              <a:rPr lang="uk-UA" sz="3200" dirty="0" smtClean="0">
                <a:solidFill>
                  <a:schemeClr val="tx1"/>
                </a:solidFill>
              </a:rPr>
              <a:t>Задача </a:t>
            </a:r>
            <a:r>
              <a:rPr lang="uk-UA" sz="3200" dirty="0" smtClean="0">
                <a:solidFill>
                  <a:schemeClr val="tx1"/>
                </a:solidFill>
              </a:rPr>
              <a:t>5</a:t>
            </a:r>
            <a:r>
              <a:rPr lang="uk-UA" sz="3200" dirty="0" smtClean="0">
                <a:solidFill>
                  <a:schemeClr val="tx1"/>
                </a:solidFill>
              </a:rPr>
              <a:t/>
            </a:r>
            <a:br>
              <a:rPr lang="uk-UA" sz="3200" dirty="0" smtClean="0">
                <a:solidFill>
                  <a:schemeClr val="tx1"/>
                </a:solidFill>
              </a:rPr>
            </a:br>
            <a:r>
              <a:rPr lang="uk-UA" sz="3200" dirty="0" smtClean="0">
                <a:solidFill>
                  <a:schemeClr val="tx1"/>
                </a:solidFill>
              </a:rPr>
              <a:t/>
            </a:r>
            <a:br>
              <a:rPr lang="uk-UA" sz="3200" dirty="0" smtClean="0">
                <a:solidFill>
                  <a:schemeClr val="tx1"/>
                </a:solidFill>
              </a:rPr>
            </a:br>
            <a:r>
              <a:rPr lang="uk-UA" sz="2800" b="1" dirty="0" smtClean="0">
                <a:solidFill>
                  <a:schemeClr val="tx1"/>
                </a:solidFill>
              </a:rPr>
              <a:t>Від продажу продукції  на 1500 гривень власник пекарні отримав 20 % прибутку. Знайти собівартість товару.</a:t>
            </a:r>
            <a:endParaRPr lang="ru-RU" sz="2800" b="1" dirty="0">
              <a:solidFill>
                <a:schemeClr val="tx1"/>
              </a:solidFill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76286" y="3146925"/>
            <a:ext cx="5040560" cy="328732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6787846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3200" dirty="0" err="1">
                <a:solidFill>
                  <a:schemeClr val="accent1">
                    <a:lumMod val="75000"/>
                  </a:schemeClr>
                </a:solidFill>
              </a:rPr>
              <a:t>Задачі</a:t>
            </a:r>
            <a:r>
              <a:rPr lang="ru-RU" sz="3200" dirty="0">
                <a:solidFill>
                  <a:schemeClr val="accent1">
                    <a:lumMod val="75000"/>
                  </a:schemeClr>
                </a:solidFill>
              </a:rPr>
              <a:t> для </a:t>
            </a:r>
            <a:r>
              <a:rPr lang="ru-RU" sz="3200" dirty="0" err="1">
                <a:solidFill>
                  <a:schemeClr val="accent1">
                    <a:lumMod val="75000"/>
                  </a:schemeClr>
                </a:solidFill>
              </a:rPr>
              <a:t>учнів</a:t>
            </a:r>
            <a:r>
              <a:rPr lang="ru-RU" sz="3200" dirty="0">
                <a:solidFill>
                  <a:schemeClr val="accent1">
                    <a:lumMod val="75000"/>
                  </a:schemeClr>
                </a:solidFill>
              </a:rPr>
              <a:t>, </a:t>
            </a:r>
            <a:r>
              <a:rPr lang="ru-RU" sz="3200" dirty="0" err="1">
                <a:solidFill>
                  <a:schemeClr val="accent1">
                    <a:lumMod val="75000"/>
                  </a:schemeClr>
                </a:solidFill>
              </a:rPr>
              <a:t>які</a:t>
            </a:r>
            <a:r>
              <a:rPr lang="ru-RU" sz="3200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ru-RU" sz="3200" dirty="0" err="1">
                <a:solidFill>
                  <a:schemeClr val="accent1">
                    <a:lumMod val="75000"/>
                  </a:schemeClr>
                </a:solidFill>
              </a:rPr>
              <a:t>здобувають</a:t>
            </a:r>
            <a:r>
              <a:rPr lang="ru-RU" sz="3200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ru-RU" sz="3200" dirty="0" err="1">
                <a:solidFill>
                  <a:schemeClr val="accent1">
                    <a:lumMod val="75000"/>
                  </a:schemeClr>
                </a:solidFill>
              </a:rPr>
              <a:t>професію</a:t>
            </a:r>
            <a:endParaRPr lang="ru-RU" sz="32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11560" y="2420888"/>
            <a:ext cx="4680636" cy="3508977"/>
          </a:xfrm>
        </p:spPr>
        <p:txBody>
          <a:bodyPr/>
          <a:lstStyle/>
          <a:p>
            <a:pPr marL="68580" indent="0" algn="ctr">
              <a:buNone/>
            </a:pPr>
            <a:endParaRPr lang="ru-RU" sz="3600" b="1" dirty="0" smtClean="0"/>
          </a:p>
          <a:p>
            <a:pPr marL="68580" indent="0" algn="ctr">
              <a:buNone/>
            </a:pPr>
            <a:r>
              <a:rPr lang="ru-RU" sz="3600" b="1" dirty="0" smtClean="0">
                <a:solidFill>
                  <a:schemeClr val="accent1">
                    <a:lumMod val="75000"/>
                  </a:schemeClr>
                </a:solidFill>
              </a:rPr>
              <a:t>«Кухар, </a:t>
            </a:r>
            <a:r>
              <a:rPr lang="ru-RU" sz="3600" b="1" dirty="0" err="1" smtClean="0">
                <a:solidFill>
                  <a:schemeClr val="accent1">
                    <a:lumMod val="75000"/>
                  </a:schemeClr>
                </a:solidFill>
              </a:rPr>
              <a:t>офіціант</a:t>
            </a:r>
            <a:r>
              <a:rPr lang="ru-RU" sz="3600" b="1" dirty="0" smtClean="0">
                <a:solidFill>
                  <a:schemeClr val="accent1">
                    <a:lumMod val="75000"/>
                  </a:schemeClr>
                </a:solidFill>
              </a:rPr>
              <a:t>, бармен»</a:t>
            </a:r>
            <a:endParaRPr lang="ru-RU" sz="3600" b="1" dirty="0">
              <a:solidFill>
                <a:schemeClr val="accent1">
                  <a:lumMod val="75000"/>
                </a:schemeClr>
              </a:solidFill>
            </a:endParaRPr>
          </a:p>
          <a:p>
            <a:pPr marL="68580" indent="0">
              <a:buNone/>
            </a:pPr>
            <a:endParaRPr lang="ru-RU"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8144" y="2135989"/>
            <a:ext cx="2829426" cy="437696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3078101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99592" y="764704"/>
            <a:ext cx="7240768" cy="457120"/>
          </a:xfrm>
        </p:spPr>
        <p:txBody>
          <a:bodyPr>
            <a:noAutofit/>
          </a:bodyPr>
          <a:lstStyle/>
          <a:p>
            <a:r>
              <a:rPr lang="ru-RU" sz="3200" dirty="0">
                <a:solidFill>
                  <a:schemeClr val="tx1"/>
                </a:solidFill>
              </a:rPr>
              <a:t>Задача 1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27584" y="1412776"/>
            <a:ext cx="7560840" cy="1800200"/>
          </a:xfrm>
        </p:spPr>
        <p:txBody>
          <a:bodyPr/>
          <a:lstStyle/>
          <a:p>
            <a:pPr marL="68580" indent="0">
              <a:buNone/>
            </a:pPr>
            <a:r>
              <a:rPr lang="uk-UA" b="1" dirty="0" err="1" smtClean="0"/>
              <a:t>Блендер</a:t>
            </a:r>
            <a:r>
              <a:rPr lang="uk-UA" b="1" dirty="0" smtClean="0"/>
              <a:t> коштував 150 грн. Спочатку його ціну зменшили на 20%, а згодом підвищили на 25%. Як змінилася ціна </a:t>
            </a:r>
            <a:r>
              <a:rPr lang="uk-UA" b="1" dirty="0" err="1" smtClean="0"/>
              <a:t>блендера</a:t>
            </a:r>
            <a:r>
              <a:rPr lang="uk-UA" b="1" dirty="0" smtClean="0"/>
              <a:t>?</a:t>
            </a:r>
            <a:endParaRPr lang="ru-RU" b="1" dirty="0"/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11760" y="3429000"/>
            <a:ext cx="4736604" cy="290557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0874570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87624" y="908720"/>
            <a:ext cx="7024744" cy="576064"/>
          </a:xfrm>
        </p:spPr>
        <p:txBody>
          <a:bodyPr>
            <a:normAutofit fontScale="90000"/>
          </a:bodyPr>
          <a:lstStyle/>
          <a:p>
            <a:r>
              <a:rPr lang="uk-UA" dirty="0" smtClean="0">
                <a:solidFill>
                  <a:schemeClr val="tx1"/>
                </a:solidFill>
              </a:rPr>
              <a:t>Задача</a:t>
            </a:r>
            <a:r>
              <a:rPr lang="uk-UA" dirty="0" smtClean="0"/>
              <a:t> 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755576" y="1823765"/>
            <a:ext cx="7776864" cy="1753420"/>
          </a:xfrm>
        </p:spPr>
        <p:txBody>
          <a:bodyPr/>
          <a:lstStyle/>
          <a:p>
            <a:pPr marL="68580" indent="0">
              <a:buNone/>
            </a:pPr>
            <a:r>
              <a:rPr lang="ru-RU" b="1" dirty="0" smtClean="0"/>
              <a:t>На </a:t>
            </a:r>
            <a:r>
              <a:rPr lang="ru-RU" b="1" dirty="0" err="1" smtClean="0"/>
              <a:t>корпоративі</a:t>
            </a:r>
            <a:r>
              <a:rPr lang="ru-RU" b="1" dirty="0" smtClean="0"/>
              <a:t>, </a:t>
            </a:r>
            <a:r>
              <a:rPr lang="ru-RU" b="1" dirty="0" err="1"/>
              <a:t>сервірованому</a:t>
            </a:r>
            <a:r>
              <a:rPr lang="ru-RU" b="1" dirty="0"/>
              <a:t> </a:t>
            </a:r>
            <a:r>
              <a:rPr lang="ru-RU" b="1" dirty="0" err="1" smtClean="0"/>
              <a:t>келихами</a:t>
            </a:r>
            <a:r>
              <a:rPr lang="ru-RU" b="1" dirty="0" smtClean="0"/>
              <a:t> </a:t>
            </a:r>
            <a:r>
              <a:rPr lang="ru-RU" b="1" dirty="0" err="1"/>
              <a:t>циліндричної</a:t>
            </a:r>
            <a:r>
              <a:rPr lang="ru-RU" b="1" dirty="0"/>
              <a:t> </a:t>
            </a:r>
            <a:r>
              <a:rPr lang="ru-RU" b="1" dirty="0" err="1" smtClean="0"/>
              <a:t>форми</a:t>
            </a:r>
            <a:r>
              <a:rPr lang="ru-RU" b="1" dirty="0" smtClean="0"/>
              <a:t>, </a:t>
            </a:r>
            <a:r>
              <a:rPr lang="ru-RU" b="1" dirty="0"/>
              <a:t>прозвучало 7 </a:t>
            </a:r>
            <a:r>
              <a:rPr lang="ru-RU" b="1" dirty="0" err="1"/>
              <a:t>тостів</a:t>
            </a:r>
            <a:r>
              <a:rPr lang="ru-RU" b="1" dirty="0"/>
              <a:t>. </a:t>
            </a:r>
            <a:r>
              <a:rPr lang="ru-RU" b="1" dirty="0" err="1"/>
              <a:t>Скільки</a:t>
            </a:r>
            <a:r>
              <a:rPr lang="ru-RU" b="1" dirty="0"/>
              <a:t> прозвучало б </a:t>
            </a:r>
            <a:r>
              <a:rPr lang="ru-RU" b="1" dirty="0" err="1"/>
              <a:t>тостів</a:t>
            </a:r>
            <a:r>
              <a:rPr lang="ru-RU" b="1" dirty="0"/>
              <a:t>, </a:t>
            </a:r>
            <a:r>
              <a:rPr lang="ru-RU" b="1" dirty="0" err="1"/>
              <a:t>якби</a:t>
            </a:r>
            <a:r>
              <a:rPr lang="ru-RU" b="1" dirty="0"/>
              <a:t> </a:t>
            </a:r>
            <a:r>
              <a:rPr lang="ru-RU" b="1" dirty="0" err="1"/>
              <a:t>стіл</a:t>
            </a:r>
            <a:r>
              <a:rPr lang="ru-RU" b="1" dirty="0"/>
              <a:t> </a:t>
            </a:r>
            <a:r>
              <a:rPr lang="ru-RU" b="1" dirty="0" err="1"/>
              <a:t>сервірували</a:t>
            </a:r>
            <a:r>
              <a:rPr lang="ru-RU" b="1" dirty="0"/>
              <a:t> </a:t>
            </a:r>
            <a:r>
              <a:rPr lang="ru-RU" b="1" dirty="0" err="1" smtClean="0"/>
              <a:t>келихами</a:t>
            </a:r>
            <a:r>
              <a:rPr lang="ru-RU" b="1" dirty="0" smtClean="0"/>
              <a:t> </a:t>
            </a:r>
            <a:r>
              <a:rPr lang="ru-RU" b="1" dirty="0" err="1"/>
              <a:t>конічної</a:t>
            </a:r>
            <a:r>
              <a:rPr lang="ru-RU" b="1" dirty="0"/>
              <a:t> </a:t>
            </a:r>
            <a:r>
              <a:rPr lang="ru-RU" b="1" dirty="0" err="1" smtClean="0"/>
              <a:t>форми</a:t>
            </a:r>
            <a:r>
              <a:rPr lang="ru-RU" b="1" dirty="0" smtClean="0"/>
              <a:t>?</a:t>
            </a:r>
            <a:endParaRPr lang="ru-RU" b="1"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59832" y="725835"/>
            <a:ext cx="1266825" cy="1085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95936" y="3429000"/>
            <a:ext cx="3029510" cy="302433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48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9632" y="3304415"/>
            <a:ext cx="2016224" cy="29973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299706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43608" y="1052736"/>
            <a:ext cx="7128792" cy="1296144"/>
          </a:xfrm>
        </p:spPr>
        <p:txBody>
          <a:bodyPr/>
          <a:lstStyle/>
          <a:p>
            <a:pPr marL="68580" indent="0">
              <a:buNone/>
            </a:pPr>
            <a:r>
              <a:rPr lang="ru-RU" b="1" dirty="0" err="1"/>
              <a:t>Вкажіть</a:t>
            </a:r>
            <a:r>
              <a:rPr lang="ru-RU" b="1" dirty="0"/>
              <a:t> номер бокала, в </a:t>
            </a:r>
            <a:r>
              <a:rPr lang="ru-RU" b="1" dirty="0" err="1"/>
              <a:t>якому</a:t>
            </a:r>
            <a:r>
              <a:rPr lang="ru-RU" b="1" dirty="0"/>
              <a:t> </a:t>
            </a:r>
            <a:r>
              <a:rPr lang="ru-RU" b="1" dirty="0" err="1"/>
              <a:t>вміститься</a:t>
            </a:r>
            <a:r>
              <a:rPr lang="ru-RU" b="1" dirty="0"/>
              <a:t> </a:t>
            </a:r>
            <a:r>
              <a:rPr lang="ru-RU" b="1" dirty="0" err="1"/>
              <a:t>найбільша</a:t>
            </a:r>
            <a:r>
              <a:rPr lang="ru-RU" b="1" dirty="0"/>
              <a:t> </a:t>
            </a:r>
            <a:r>
              <a:rPr lang="ru-RU" b="1" dirty="0" err="1"/>
              <a:t>кількість</a:t>
            </a:r>
            <a:r>
              <a:rPr lang="ru-RU" b="1" dirty="0"/>
              <a:t> </a:t>
            </a:r>
            <a:r>
              <a:rPr lang="ru-RU" b="1" dirty="0" err="1"/>
              <a:t>рідини</a:t>
            </a:r>
            <a:r>
              <a:rPr lang="ru-RU" b="1" dirty="0"/>
              <a:t>.</a:t>
            </a:r>
          </a:p>
          <a:p>
            <a:endParaRPr lang="ru-RU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600" y="2392362"/>
            <a:ext cx="7416824" cy="33960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2892699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3" y="332656"/>
            <a:ext cx="8256917" cy="61926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774646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43490" y="1027664"/>
            <a:ext cx="7024744" cy="3409448"/>
          </a:xfrm>
        </p:spPr>
        <p:txBody>
          <a:bodyPr>
            <a:normAutofit/>
          </a:bodyPr>
          <a:lstStyle/>
          <a:p>
            <a:pPr algn="ctr"/>
            <a:r>
              <a:rPr lang="uk-UA" b="1" dirty="0" smtClean="0">
                <a:solidFill>
                  <a:schemeClr val="accent3">
                    <a:lumMod val="75000"/>
                  </a:schemeClr>
                </a:solidFill>
              </a:rPr>
              <a:t>Наша мета – вміння бачити та застосовувати математику в реальному житті.</a:t>
            </a:r>
            <a:endParaRPr lang="ru-RU" b="1" dirty="0">
              <a:solidFill>
                <a:schemeClr val="accent3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80215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68580" indent="0" algn="ctr">
              <a:buNone/>
            </a:pPr>
            <a:r>
              <a:rPr lang="uk-UA" sz="6000" b="1" i="1" dirty="0" smtClean="0">
                <a:solidFill>
                  <a:srgbClr val="002060"/>
                </a:solidFill>
              </a:rPr>
              <a:t>Дякую за увагу!</a:t>
            </a:r>
            <a:endParaRPr lang="ru-RU" sz="6000" b="1" i="1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302854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Остин">
  <a:themeElements>
    <a:clrScheme name="Остин">
      <a:dk1>
        <a:sysClr val="windowText" lastClr="000000"/>
      </a:dk1>
      <a:lt1>
        <a:sysClr val="window" lastClr="FFFFFF"/>
      </a:lt1>
      <a:dk2>
        <a:srgbClr val="3E3D2D"/>
      </a:dk2>
      <a:lt2>
        <a:srgbClr val="CAF278"/>
      </a:lt2>
      <a:accent1>
        <a:srgbClr val="94C600"/>
      </a:accent1>
      <a:accent2>
        <a:srgbClr val="71685A"/>
      </a:accent2>
      <a:accent3>
        <a:srgbClr val="FF6700"/>
      </a:accent3>
      <a:accent4>
        <a:srgbClr val="909465"/>
      </a:accent4>
      <a:accent5>
        <a:srgbClr val="956B43"/>
      </a:accent5>
      <a:accent6>
        <a:srgbClr val="FEA022"/>
      </a:accent6>
      <a:hlink>
        <a:srgbClr val="E68200"/>
      </a:hlink>
      <a:folHlink>
        <a:srgbClr val="FFA94A"/>
      </a:folHlink>
    </a:clrScheme>
    <a:fontScheme name="Остин">
      <a:maj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Остин">
      <a:fillStyleLst>
        <a:solidFill>
          <a:schemeClr val="phClr"/>
        </a:solidFill>
        <a:gradFill rotWithShape="1">
          <a:gsLst>
            <a:gs pos="0">
              <a:schemeClr val="phClr">
                <a:tint val="20000"/>
                <a:satMod val="180000"/>
                <a:lumMod val="98000"/>
              </a:schemeClr>
            </a:gs>
            <a:gs pos="40000">
              <a:schemeClr val="phClr">
                <a:tint val="30000"/>
                <a:satMod val="260000"/>
                <a:lumMod val="84000"/>
              </a:schemeClr>
            </a:gs>
            <a:gs pos="100000">
              <a:schemeClr val="phClr">
                <a:tint val="100000"/>
                <a:satMod val="110000"/>
                <a:lumMod val="100000"/>
              </a:schemeClr>
            </a:gs>
          </a:gsLst>
          <a:lin ang="5040000" scaled="1"/>
        </a:gradFill>
        <a:gradFill rotWithShape="1">
          <a:gsLst>
            <a:gs pos="0">
              <a:schemeClr val="phClr"/>
            </a:gs>
            <a:gs pos="100000">
              <a:schemeClr val="phClr">
                <a:shade val="75000"/>
                <a:satMod val="120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20400000"/>
            </a:lightRig>
          </a:scene3d>
          <a:sp3d>
            <a:bevelT w="50800" h="12700" prst="softRound"/>
          </a:sp3d>
        </a:effectStyle>
        <a:effectStyle>
          <a:effectLst>
            <a:outerShdw blurRad="44450" dist="50800" dir="5400000" sx="96000" rotWithShape="0">
              <a:srgbClr val="000000">
                <a:alpha val="34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20400000"/>
            </a:lightRig>
          </a:scene3d>
          <a:sp3d contourW="15875" prstMaterial="metal">
            <a:bevelT w="101600" h="25400" prst="softRound"/>
            <a:contourClr>
              <a:schemeClr val="phClr">
                <a:shade val="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94000"/>
                <a:satMod val="114000"/>
                <a:lumMod val="96000"/>
              </a:schemeClr>
            </a:gs>
            <a:gs pos="62000">
              <a:schemeClr val="phClr">
                <a:tint val="92000"/>
                <a:shade val="66000"/>
                <a:satMod val="110000"/>
                <a:lumMod val="80000"/>
              </a:schemeClr>
            </a:gs>
            <a:gs pos="100000">
              <a:schemeClr val="phClr">
                <a:tint val="89000"/>
                <a:shade val="62000"/>
                <a:satMod val="110000"/>
                <a:lumMod val="72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tint val="80000"/>
                <a:shade val="58000"/>
              </a:schemeClr>
              <a:schemeClr val="phClr">
                <a:tint val="73000"/>
                <a:shade val="68000"/>
                <a:satMod val="15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Austin</Template>
  <TotalTime>2082</TotalTime>
  <Words>615</Words>
  <Application>Microsoft Office PowerPoint</Application>
  <PresentationFormat>Екран (4:3)</PresentationFormat>
  <Paragraphs>53</Paragraphs>
  <Slides>32</Slides>
  <Notes>0</Notes>
  <HiddenSlides>0</HiddenSlides>
  <MMClips>0</MMClips>
  <ScaleCrop>false</ScaleCrop>
  <HeadingPairs>
    <vt:vector size="6" baseType="variant">
      <vt:variant>
        <vt:lpstr>Використані шрифти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слайдів</vt:lpstr>
      </vt:variant>
      <vt:variant>
        <vt:i4>32</vt:i4>
      </vt:variant>
    </vt:vector>
  </HeadingPairs>
  <TitlesOfParts>
    <vt:vector size="36" baseType="lpstr">
      <vt:lpstr>Century Gothic</vt:lpstr>
      <vt:lpstr>Times New Roman</vt:lpstr>
      <vt:lpstr>Wingdings 2</vt:lpstr>
      <vt:lpstr>Остин</vt:lpstr>
      <vt:lpstr>Формування мотивації здобувачів освіти до вивчення математики при здобутті робітничих професій</vt:lpstr>
      <vt:lpstr>«Розум полягає не тільки в знанні,  але й і умінні докласти  знання на ділі»  Аристотель </vt:lpstr>
      <vt:lpstr>ДНЗ «Богуславський ЦПТО» здійснює підготовку здобувачів освіти за професіями:</vt:lpstr>
      <vt:lpstr>Задачі практичного змісту виконують функції: </vt:lpstr>
      <vt:lpstr>Задачі для учнів, які здобувають професію</vt:lpstr>
      <vt:lpstr>ЗАДАЧА 1</vt:lpstr>
      <vt:lpstr>Презентація PowerPoint</vt:lpstr>
      <vt:lpstr>ЗАДАЧА 2  Скільки потрібно фарби, щоб пофарбувати бак, який має форму циліндра, з діаметром основи  1,5 м і висотою 3 м, якщо на 1м² використовують 200 г фарби?  </vt:lpstr>
      <vt:lpstr>Задача 3</vt:lpstr>
      <vt:lpstr>Презентація PowerPoint</vt:lpstr>
      <vt:lpstr>Задачі для учнів, які здобувають професію</vt:lpstr>
      <vt:lpstr>Задача 1</vt:lpstr>
      <vt:lpstr>Презентація PowerPoint</vt:lpstr>
      <vt:lpstr>ЗАДАЧА 2</vt:lpstr>
      <vt:lpstr>        Задача 3</vt:lpstr>
      <vt:lpstr>Презентація PowerPoint</vt:lpstr>
      <vt:lpstr>Задачі для учнів, які здобувають професію</vt:lpstr>
      <vt:lpstr>Задача 1</vt:lpstr>
      <vt:lpstr>Презентація PowerPoint</vt:lpstr>
      <vt:lpstr>Задача 2</vt:lpstr>
      <vt:lpstr>Презентація PowerPoint</vt:lpstr>
      <vt:lpstr>Задача 3</vt:lpstr>
      <vt:lpstr>Презентація PowerPoint</vt:lpstr>
      <vt:lpstr>     Задача 4</vt:lpstr>
      <vt:lpstr>Задача 5  Від продажу продукції  на 1500 гривень власник пекарні отримав 20 % прибутку. Знайти собівартість товару.</vt:lpstr>
      <vt:lpstr>Задачі для учнів, які здобувають професію</vt:lpstr>
      <vt:lpstr>Задача 1</vt:lpstr>
      <vt:lpstr>Задача </vt:lpstr>
      <vt:lpstr>Презентація PowerPoint</vt:lpstr>
      <vt:lpstr>Презентація PowerPoint</vt:lpstr>
      <vt:lpstr>Наша мета – вміння бачити та застосовувати математику в реальному житті.</vt:lpstr>
      <vt:lpstr>Презентація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Життєва математика</dc:title>
  <dc:creator>User</dc:creator>
  <cp:lastModifiedBy>kab13</cp:lastModifiedBy>
  <cp:revision>108</cp:revision>
  <dcterms:created xsi:type="dcterms:W3CDTF">2021-10-20T17:40:06Z</dcterms:created>
  <dcterms:modified xsi:type="dcterms:W3CDTF">2022-02-17T09:41:40Z</dcterms:modified>
</cp:coreProperties>
</file>